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5" r:id="rId4"/>
    <p:sldId id="258" r:id="rId5"/>
    <p:sldId id="261" r:id="rId6"/>
    <p:sldId id="259" r:id="rId7"/>
    <p:sldId id="262" r:id="rId8"/>
    <p:sldId id="260" r:id="rId9"/>
    <p:sldId id="263" r:id="rId10"/>
    <p:sldId id="264" r:id="rId11"/>
    <p:sldId id="266" r:id="rId12"/>
    <p:sldId id="265" r:id="rId13"/>
    <p:sldId id="267" r:id="rId14"/>
    <p:sldId id="284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video&amp;cd=&amp;cad=rja&amp;uact=8&amp;ved=2ahUKEwj13oLCyur6AhVnW_EDHaRRB8wQtwJ6BAgFEAI&amp;url=https%3A%2F%2Fwww.mpg.de%2F7557013%2Fproteinfaltung&amp;usg=AOvVaw1d6V3rWX8hm2gSfuw_oAq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5F0AE-C0DF-BA5E-55CE-509450FCA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7" y="3428998"/>
            <a:ext cx="5822073" cy="2268559"/>
          </a:xfrm>
        </p:spPr>
        <p:txBody>
          <a:bodyPr>
            <a:normAutofit/>
          </a:bodyPr>
          <a:lstStyle/>
          <a:p>
            <a:r>
              <a:rPr lang="de-DE" sz="4800" dirty="0"/>
              <a:t>Proteinbiosynthese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5B89A5-B360-125A-F229-8A77447DE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Genetik</a:t>
            </a:r>
          </a:p>
        </p:txBody>
      </p:sp>
    </p:spTree>
    <p:extLst>
      <p:ext uri="{BB962C8B-B14F-4D97-AF65-F5344CB8AC3E}">
        <p14:creationId xmlns:p14="http://schemas.microsoft.com/office/powerpoint/2010/main" val="183080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EE3B5-E634-9D0A-0C0A-A2F46F0F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72" y="808056"/>
            <a:ext cx="8293867" cy="1077229"/>
          </a:xfrm>
        </p:spPr>
        <p:txBody>
          <a:bodyPr/>
          <a:lstStyle/>
          <a:p>
            <a:r>
              <a:rPr lang="de-DE" dirty="0"/>
              <a:t>Prozessierung der mRNA – Das Spleißen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A69B25D-6D62-FC2D-371B-90E1CB6E0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664" y="1767873"/>
            <a:ext cx="7593475" cy="4655181"/>
          </a:xfrm>
        </p:spPr>
      </p:pic>
    </p:spTree>
    <p:extLst>
      <p:ext uri="{BB962C8B-B14F-4D97-AF65-F5344CB8AC3E}">
        <p14:creationId xmlns:p14="http://schemas.microsoft.com/office/powerpoint/2010/main" val="157526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AF8E7-77FF-801A-CCB2-E6683BA1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Spleißosom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E407AD-D00C-7642-6E5C-213E30A0B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729676"/>
            <a:ext cx="4573101" cy="5802208"/>
          </a:xfrm>
        </p:spPr>
      </p:pic>
    </p:spTree>
    <p:extLst>
      <p:ext uri="{BB962C8B-B14F-4D97-AF65-F5344CB8AC3E}">
        <p14:creationId xmlns:p14="http://schemas.microsoft.com/office/powerpoint/2010/main" val="56356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DD5FE-EBC8-E9BB-456B-072AC61E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alternative Spleißen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20E05-549E-82FE-3CFE-2C1BA0AB7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817" y="1728883"/>
            <a:ext cx="7651145" cy="4681645"/>
          </a:xfrm>
        </p:spPr>
      </p:pic>
    </p:spTree>
    <p:extLst>
      <p:ext uri="{BB962C8B-B14F-4D97-AF65-F5344CB8AC3E}">
        <p14:creationId xmlns:p14="http://schemas.microsoft.com/office/powerpoint/2010/main" val="273337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798EB-17EF-AA02-DA3E-40AB7B55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Exons und Proteindomänen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53A86B3-FB07-77B0-8091-95F12761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653804"/>
            <a:ext cx="4549694" cy="4684913"/>
          </a:xfrm>
        </p:spPr>
      </p:pic>
    </p:spTree>
    <p:extLst>
      <p:ext uri="{BB962C8B-B14F-4D97-AF65-F5344CB8AC3E}">
        <p14:creationId xmlns:p14="http://schemas.microsoft.com/office/powerpoint/2010/main" val="355487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32776-0DD4-2940-8019-F5468FE2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 Dich selbst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pic>
        <p:nvPicPr>
          <p:cNvPr id="2050" name="Picture 2" descr="Quiz-Allgemeinbildung: Machen Sie mit beim Wissensquiz - Tipps vom Experten">
            <a:extLst>
              <a:ext uri="{FF2B5EF4-FFF2-40B4-BE49-F238E27FC236}">
                <a16:creationId xmlns:a16="http://schemas.microsoft.com/office/drawing/2014/main" id="{D3A92688-225C-0F58-825F-E3F76DBA40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38" y="1885285"/>
            <a:ext cx="7551787" cy="43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22C39-05B3-8B0A-FC29-FA30A8E33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Campbell-Quiz zur Selbstüberprüfung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9BE9E3E-BE63-0500-D250-B0D476646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618" y="1532238"/>
            <a:ext cx="8604921" cy="480677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70C3822-4D15-39AF-1C2E-35C35858F753}"/>
                  </a:ext>
                </a:extLst>
              </p:cNvPr>
              <p:cNvSpPr txBox="1"/>
              <p:nvPr/>
            </p:nvSpPr>
            <p:spPr>
              <a:xfrm>
                <a:off x="2424103" y="4187363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70C3822-4D15-39AF-1C2E-35C35858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03" y="4187363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667" t="-6250" r="-16667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43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D43E8-7C2A-24AF-1676-E4AACC72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28EF582-B633-1229-EE9A-8C764AA69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367" y="2104708"/>
            <a:ext cx="9317472" cy="394523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AEBE418-6BD4-9223-7973-B80B4E6ABBDD}"/>
                  </a:ext>
                </a:extLst>
              </p:cNvPr>
              <p:cNvSpPr txBox="1"/>
              <p:nvPr/>
            </p:nvSpPr>
            <p:spPr>
              <a:xfrm>
                <a:off x="1701479" y="3680486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AEBE418-6BD4-9223-7973-B80B4E6A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479" y="3680486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2903" t="-3030" r="-16129"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06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DECAD-BA12-2E81-553A-E72FEF7B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2E768B8-4657-A69B-78E3-7C80B62C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97" y="2310714"/>
            <a:ext cx="9319708" cy="287912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8F27B6-BC83-1012-DA71-7A4B9992B2DB}"/>
                  </a:ext>
                </a:extLst>
              </p:cNvPr>
              <p:cNvSpPr txBox="1"/>
              <p:nvPr/>
            </p:nvSpPr>
            <p:spPr>
              <a:xfrm>
                <a:off x="1689122" y="4409534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8F27B6-BC83-1012-DA71-7A4B9992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22" y="4409534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2903" t="-6250" r="-16129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07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ABD7D-0CD0-9663-1850-6E0B8643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E137106-8CB4-245E-40F3-40C24F959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736" y="395416"/>
            <a:ext cx="7007990" cy="606460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8988E9-F338-2686-3A1C-4FD87ED5FA62}"/>
                  </a:ext>
                </a:extLst>
              </p:cNvPr>
              <p:cNvSpPr txBox="1"/>
              <p:nvPr/>
            </p:nvSpPr>
            <p:spPr>
              <a:xfrm>
                <a:off x="3904736" y="5200366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8988E9-F338-2686-3A1C-4FD87ED5F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736" y="5200366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667" t="-6250" r="-16667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71E4B-778B-BB1D-82E0-3289B6D5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1F7926-761E-DF98-AB1B-2EABF772B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310713"/>
            <a:ext cx="8104451" cy="348757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1E3537-772B-7A13-13D8-58C92466630A}"/>
                  </a:ext>
                </a:extLst>
              </p:cNvPr>
              <p:cNvSpPr txBox="1"/>
              <p:nvPr/>
            </p:nvSpPr>
            <p:spPr>
              <a:xfrm>
                <a:off x="2611808" y="2654874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51E3537-772B-7A13-13D8-58C92466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08" y="2654874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129" t="-9375" r="-16129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8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B6548-01FB-EA4C-951A-6AF29CB0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Proteinbiosythese</a:t>
            </a:r>
            <a:r>
              <a:rPr lang="de-DE" dirty="0"/>
              <a:t> – Und was ist das?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4948BDC-4CB2-5BDD-CD58-E8CD130A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328" y="1962014"/>
            <a:ext cx="5642042" cy="4468644"/>
          </a:xfrm>
        </p:spPr>
      </p:pic>
    </p:spTree>
    <p:extLst>
      <p:ext uri="{BB962C8B-B14F-4D97-AF65-F5344CB8AC3E}">
        <p14:creationId xmlns:p14="http://schemas.microsoft.com/office/powerpoint/2010/main" val="96873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DE55F-E7E9-37FB-CFA2-64D3401A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B059D9-6EE7-073C-30A8-851E6F93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248930"/>
            <a:ext cx="7688533" cy="161616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44791D-C897-E07C-8315-E7074E52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07" y="3698585"/>
            <a:ext cx="7688533" cy="2487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4F2A44E-0FA5-A5A3-465B-0A603B34E238}"/>
                  </a:ext>
                </a:extLst>
              </p:cNvPr>
              <p:cNvSpPr txBox="1"/>
              <p:nvPr/>
            </p:nvSpPr>
            <p:spPr>
              <a:xfrm>
                <a:off x="2611807" y="3032160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4F2A44E-0FA5-A5A3-465B-0A603B34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07" y="3032160"/>
                <a:ext cx="375409" cy="396840"/>
              </a:xfrm>
              <a:prstGeom prst="rect">
                <a:avLst/>
              </a:prstGeom>
              <a:blipFill>
                <a:blip r:embed="rId4"/>
                <a:stretch>
                  <a:fillRect l="-16129" t="-6061" r="-16129"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AA698-F092-CB3B-865A-0E9A070E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F0267D-BA11-53F5-248D-FA6F86192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185" y="2533136"/>
            <a:ext cx="8051954" cy="280498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578F152-732C-DDB1-BD72-A3CB276B1546}"/>
                  </a:ext>
                </a:extLst>
              </p:cNvPr>
              <p:cNvSpPr txBox="1"/>
              <p:nvPr/>
            </p:nvSpPr>
            <p:spPr>
              <a:xfrm>
                <a:off x="2518185" y="3935628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578F152-732C-DDB1-BD72-A3CB276B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185" y="3935628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129" t="-9375" r="-12903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0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7A08D-E73D-A2AC-097F-02688661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B7AC05E-DC34-FCB0-D4E3-8AF08188A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860" y="2224216"/>
            <a:ext cx="8054204" cy="352167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B0D7A9-95A4-E9B2-FD4E-A2F6601FA7C3}"/>
                  </a:ext>
                </a:extLst>
              </p:cNvPr>
              <p:cNvSpPr txBox="1"/>
              <p:nvPr/>
            </p:nvSpPr>
            <p:spPr>
              <a:xfrm>
                <a:off x="2424103" y="4977945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B0D7A9-95A4-E9B2-FD4E-A2F6601FA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103" y="4977945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667" t="-9375" r="-1666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2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22287-182E-B391-3265-9A9E25A7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92CC22F-2241-EA9D-198A-4007FDB75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310713"/>
            <a:ext cx="7963355" cy="370896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2821C9-39D1-56BF-DFE5-4AAB61648395}"/>
                  </a:ext>
                </a:extLst>
              </p:cNvPr>
              <p:cNvSpPr txBox="1"/>
              <p:nvPr/>
            </p:nvSpPr>
            <p:spPr>
              <a:xfrm>
                <a:off x="2611808" y="5373361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2821C9-39D1-56BF-DFE5-4AAB6164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08" y="5373361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129" t="-6061" r="-16129" b="-2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7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3B1CB-3ADA-EC55-CB33-BE2D82AA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A436D7-1BCE-F25D-5DE1-DAD96B03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336" y="2829697"/>
            <a:ext cx="7958331" cy="238391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515CA8B-C0E0-C16C-79C0-952E52A817CF}"/>
                  </a:ext>
                </a:extLst>
              </p:cNvPr>
              <p:cNvSpPr txBox="1"/>
              <p:nvPr/>
            </p:nvSpPr>
            <p:spPr>
              <a:xfrm>
                <a:off x="2764159" y="3915264"/>
                <a:ext cx="375409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de-DE" b="1" dirty="0">
                  <a:solidFill>
                    <a:srgbClr val="00B050"/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515CA8B-C0E0-C16C-79C0-952E52A8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59" y="3915264"/>
                <a:ext cx="375409" cy="396840"/>
              </a:xfrm>
              <a:prstGeom prst="rect">
                <a:avLst/>
              </a:prstGeom>
              <a:blipFill>
                <a:blip r:embed="rId3"/>
                <a:stretch>
                  <a:fillRect l="-16129" t="-6250" r="-16129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74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FCE9F-86FD-CD42-B9D4-1DFF79EC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Code Sonne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3EB247-AB4D-1F8B-C415-E1B4079A6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714" y="2052116"/>
            <a:ext cx="4737750" cy="3997828"/>
          </a:xfrm>
        </p:spPr>
        <p:txBody>
          <a:bodyPr/>
          <a:lstStyle/>
          <a:p>
            <a:r>
              <a:rPr lang="de-DE" dirty="0"/>
              <a:t>Übersetze die folgende Code-Sequenz eines mRNA-Moleküls in die entsprechende Aminosäure-Sequenz: </a:t>
            </a:r>
          </a:p>
          <a:p>
            <a:r>
              <a:rPr lang="de-DE" dirty="0"/>
              <a:t>‘5 – C C  A U U U A C G – 3‘ </a:t>
            </a:r>
          </a:p>
        </p:txBody>
      </p:sp>
      <p:pic>
        <p:nvPicPr>
          <p:cNvPr id="1028" name="Picture 4" descr="Code-Sonne – Wikipedia">
            <a:extLst>
              <a:ext uri="{FF2B5EF4-FFF2-40B4-BE49-F238E27FC236}">
                <a16:creationId xmlns:a16="http://schemas.microsoft.com/office/drawing/2014/main" id="{F900BF9E-A258-D65C-D594-E11A7D07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6" y="1457976"/>
            <a:ext cx="4934464" cy="48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72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4C088-1110-B1C0-93EF-E9A40090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CC290C-0095-DF7D-C87F-F7B97A10C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Wie erkennt die RNA-Polymerase, wo der Start der Transkription eines Gens ist?</a:t>
            </a:r>
          </a:p>
        </p:txBody>
      </p:sp>
    </p:spTree>
    <p:extLst>
      <p:ext uri="{BB962C8B-B14F-4D97-AF65-F5344CB8AC3E}">
        <p14:creationId xmlns:p14="http://schemas.microsoft.com/office/powerpoint/2010/main" val="328707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64CA6F-FA1A-9DEA-9CB2-F5D966B6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13.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19FB9-82E0-393C-8DE2-ECFDDC82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Welche Funktion haben die Ribosomen bei der Polypeptidsynthese?</a:t>
            </a:r>
          </a:p>
        </p:txBody>
      </p:sp>
    </p:spTree>
    <p:extLst>
      <p:ext uri="{BB962C8B-B14F-4D97-AF65-F5344CB8AC3E}">
        <p14:creationId xmlns:p14="http://schemas.microsoft.com/office/powerpoint/2010/main" val="215304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00F2F-9A14-C36C-76E8-4A1C95F5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14.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45ED8-285E-8D73-E4AD-B06CFFB1D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würde eintreten, falls eine Mutation ein Startcodon in ein anderes Codon umwandeln würde?</a:t>
            </a:r>
          </a:p>
        </p:txBody>
      </p:sp>
    </p:spTree>
    <p:extLst>
      <p:ext uri="{BB962C8B-B14F-4D97-AF65-F5344CB8AC3E}">
        <p14:creationId xmlns:p14="http://schemas.microsoft.com/office/powerpoint/2010/main" val="302690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6D969-D050-71BA-86B1-D601C7F1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A19C43-06C8-D9EE-CF15-4B60BA4A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sind die drei wichtigsten Schritte, durch welche ein Polypeptid wächst, wenn die Polypeptidsynthese beginnt?</a:t>
            </a:r>
          </a:p>
        </p:txBody>
      </p:sp>
    </p:spTree>
    <p:extLst>
      <p:ext uri="{BB962C8B-B14F-4D97-AF65-F5344CB8AC3E}">
        <p14:creationId xmlns:p14="http://schemas.microsoft.com/office/powerpoint/2010/main" val="386405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ECFF7-5E47-EF8A-1C31-6079FB31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Grundlagen der Proteinfaltung </a:t>
            </a:r>
            <a:r>
              <a:rPr lang="de-DE" sz="1800" dirty="0"/>
              <a:t>(Max-Planck)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336DBE-81F3-BECE-4C98-E1C7534E1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https://www.google.com/url?sa=t&amp;rct=j&amp;q=&amp;esrc=s&amp;source=video&amp;cd=&amp;cad=rja&amp;uact=8&amp;ved=2ahUKEwj13oLCyur6AhVnW_EDHaRRB8wQtwJ6BAgFEAI&amp;url=https%3A%2F%2Fwww.mpg.de%2F7557013%2Fproteinfaltung&amp;usg=AOvVaw1d6V3rWX8hm2gSfuw_oAqP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99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27A25-D3C3-8F92-E754-A9649AE6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16.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727BC6-1500-B7FD-EE35-121E7EAE9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passiert, wenn ein </a:t>
            </a:r>
            <a:r>
              <a:rPr lang="de-DE" sz="2800" dirty="0" err="1"/>
              <a:t>Nucleotidpaar</a:t>
            </a:r>
            <a:r>
              <a:rPr lang="de-DE" sz="2800" dirty="0"/>
              <a:t> aus der Mitte der codierenden Sequenz eines Gens verloren geht?</a:t>
            </a:r>
          </a:p>
        </p:txBody>
      </p:sp>
    </p:spTree>
    <p:extLst>
      <p:ext uri="{BB962C8B-B14F-4D97-AF65-F5344CB8AC3E}">
        <p14:creationId xmlns:p14="http://schemas.microsoft.com/office/powerpoint/2010/main" val="206179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2E7B9-A6EF-AD61-27C5-8070FF29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Genexpression – ein Zusammenspiel von Transkription und Translation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C850FC8-BEBF-09E6-13EE-B191F91D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85" y="2004000"/>
            <a:ext cx="7958331" cy="4411292"/>
          </a:xfrm>
        </p:spPr>
      </p:pic>
    </p:spTree>
    <p:extLst>
      <p:ext uri="{BB962C8B-B14F-4D97-AF65-F5344CB8AC3E}">
        <p14:creationId xmlns:p14="http://schemas.microsoft.com/office/powerpoint/2010/main" val="219948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90276-EA8A-26D3-A59C-CC9A3AB5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SB S. 85, Nr.1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3C765-1338-9EF4-58B4-64B0306A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Eure Flussdiagramme zur Transkription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BEA795-DD54-86FC-2337-80DD25A3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22" y="189689"/>
            <a:ext cx="6339723" cy="64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7074F-B01C-E1F6-5FBE-ABBF4482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Transkription – ein Flussdiagramm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66F8E08-277E-795B-8E0D-0DB5F917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02" y="1554148"/>
            <a:ext cx="5164273" cy="5002294"/>
          </a:xfrm>
        </p:spPr>
      </p:pic>
    </p:spTree>
    <p:extLst>
      <p:ext uri="{BB962C8B-B14F-4D97-AF65-F5344CB8AC3E}">
        <p14:creationId xmlns:p14="http://schemas.microsoft.com/office/powerpoint/2010/main" val="34747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0BB468-BA00-2B1D-CD9E-907BAE3E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SB S. 90, Nr.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73018-093C-6B4E-364B-F8B3D7F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Eure Flussdiagramm zur Translation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1FB786-9A0E-7C8E-C4A5-A1FAA23F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71" y="97276"/>
            <a:ext cx="5133495" cy="66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648C0-B91F-6E3E-F8D1-C04E2924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100" y="769145"/>
            <a:ext cx="7958331" cy="1077229"/>
          </a:xfrm>
        </p:spPr>
        <p:txBody>
          <a:bodyPr/>
          <a:lstStyle/>
          <a:p>
            <a:r>
              <a:rPr lang="de-DE" dirty="0"/>
              <a:t>Translation – ein Flussdiagramm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8A906D-B7DA-4176-A6E7-4217025DA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569" y="35285"/>
            <a:ext cx="3446239" cy="6737317"/>
          </a:xfrm>
        </p:spPr>
      </p:pic>
    </p:spTree>
    <p:extLst>
      <p:ext uri="{BB962C8B-B14F-4D97-AF65-F5344CB8AC3E}">
        <p14:creationId xmlns:p14="http://schemas.microsoft.com/office/powerpoint/2010/main" val="195256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9056D-B97B-C2B8-3AE5-11F7B5F9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PBS – Prokaryoten vs. Eukaryoten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AFA857-1C8D-700A-AAFD-98E49E6EB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8" y="2047779"/>
            <a:ext cx="7796212" cy="3384473"/>
          </a:xfrm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BA6DA971-F502-8D62-0A23-B81DE4B7D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05822"/>
              </p:ext>
            </p:extLst>
          </p:nvPr>
        </p:nvGraphicFramePr>
        <p:xfrm>
          <a:off x="8027481" y="1807107"/>
          <a:ext cx="4164519" cy="44127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64519">
                  <a:extLst>
                    <a:ext uri="{9D8B030D-6E8A-4147-A177-3AD203B41FA5}">
                      <a16:colId xmlns:a16="http://schemas.microsoft.com/office/drawing/2014/main" val="877575653"/>
                    </a:ext>
                  </a:extLst>
                </a:gridCol>
              </a:tblGrid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Eukaryoten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395497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DNA ist linear; DNA als Chromosomen um Histone gewickelt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35226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TK + Reifung im Zellkern; TL im Cytoplasma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861026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TL erst nach Ende der 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18365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Gene enthalten codierende (Exons) und nicht codierende (Introns) Sequenzen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40503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Modifizierungen der Prä-mRNA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72468"/>
                  </a:ext>
                </a:extLst>
              </a:tr>
              <a:tr h="468997">
                <a:tc>
                  <a:txBody>
                    <a:bodyPr/>
                    <a:lstStyle/>
                    <a:p>
                      <a:r>
                        <a:rPr lang="de-DE" dirty="0"/>
                        <a:t>80S- Ribosomen bestehend aus 40S-UE und 60S-UE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29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75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322</Words>
  <Application>Microsoft Macintosh PowerPoint</Application>
  <PresentationFormat>Breitbild</PresentationFormat>
  <Paragraphs>49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Arial Rounded MT Bold</vt:lpstr>
      <vt:lpstr>Cambria Math</vt:lpstr>
      <vt:lpstr>MS Shell Dlg 2</vt:lpstr>
      <vt:lpstr>Wingdings</vt:lpstr>
      <vt:lpstr>Wingdings 3</vt:lpstr>
      <vt:lpstr>Madison</vt:lpstr>
      <vt:lpstr>Proteinbiosynthese</vt:lpstr>
      <vt:lpstr>Proteinbiosythese – Und was ist das?</vt:lpstr>
      <vt:lpstr>Die Grundlagen der Proteinfaltung (Max-Planck)</vt:lpstr>
      <vt:lpstr>Genexpression – ein Zusammenspiel von Transkription und Translation</vt:lpstr>
      <vt:lpstr>SB S. 85, Nr.1 </vt:lpstr>
      <vt:lpstr>Transkription – ein Flussdiagramm</vt:lpstr>
      <vt:lpstr>SB S. 90, Nr. 3</vt:lpstr>
      <vt:lpstr>Translation – ein Flussdiagramm</vt:lpstr>
      <vt:lpstr>PBS – Prokaryoten vs. Eukaryoten</vt:lpstr>
      <vt:lpstr>Prozessierung der mRNA – Das Spleißen</vt:lpstr>
      <vt:lpstr>Das Spleißosom</vt:lpstr>
      <vt:lpstr>Das alternative Spleißen</vt:lpstr>
      <vt:lpstr>Exons und Proteindomänen</vt:lpstr>
      <vt:lpstr>Teste Dich selbst </vt:lpstr>
      <vt:lpstr>Campbell-Quiz zur Selbstüberprüfung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11. Code Sonne</vt:lpstr>
      <vt:lpstr>12.</vt:lpstr>
      <vt:lpstr>13.</vt:lpstr>
      <vt:lpstr>14.</vt:lpstr>
      <vt:lpstr>15.</vt:lpstr>
      <vt:lpstr>16.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Proteinbiosynthese</dc:title>
  <dc:creator>Microsoft Office-Benutzer</dc:creator>
  <cp:lastModifiedBy>Microsoft Office-Benutzer</cp:lastModifiedBy>
  <cp:revision>1</cp:revision>
  <dcterms:created xsi:type="dcterms:W3CDTF">2022-10-18T16:21:47Z</dcterms:created>
  <dcterms:modified xsi:type="dcterms:W3CDTF">2022-10-18T20:10:22Z</dcterms:modified>
</cp:coreProperties>
</file>